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27"/>
  </p:notesMasterIdLst>
  <p:handoutMasterIdLst>
    <p:handoutMasterId r:id="rId28"/>
  </p:handoutMasterIdLst>
  <p:sldIdLst>
    <p:sldId id="260" r:id="rId3"/>
    <p:sldId id="363" r:id="rId4"/>
    <p:sldId id="377" r:id="rId5"/>
    <p:sldId id="378" r:id="rId6"/>
    <p:sldId id="379" r:id="rId7"/>
    <p:sldId id="375" r:id="rId8"/>
    <p:sldId id="380" r:id="rId9"/>
    <p:sldId id="381" r:id="rId10"/>
    <p:sldId id="371" r:id="rId11"/>
    <p:sldId id="370" r:id="rId12"/>
    <p:sldId id="373" r:id="rId13"/>
    <p:sldId id="382" r:id="rId14"/>
    <p:sldId id="362" r:id="rId15"/>
    <p:sldId id="365" r:id="rId16"/>
    <p:sldId id="366" r:id="rId17"/>
    <p:sldId id="383" r:id="rId18"/>
    <p:sldId id="384" r:id="rId19"/>
    <p:sldId id="364" r:id="rId20"/>
    <p:sldId id="386" r:id="rId21"/>
    <p:sldId id="385" r:id="rId22"/>
    <p:sldId id="388" r:id="rId23"/>
    <p:sldId id="368" r:id="rId24"/>
    <p:sldId id="376" r:id="rId25"/>
    <p:sldId id="387" r:id="rId26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68F"/>
    <a:srgbClr val="002060"/>
    <a:srgbClr val="CE1B22"/>
    <a:srgbClr val="E6E6E6"/>
    <a:srgbClr val="CCCCCC"/>
    <a:srgbClr val="A2A5AC"/>
    <a:srgbClr val="E16B27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5342"/>
  </p:normalViewPr>
  <p:slideViewPr>
    <p:cSldViewPr snapToGrid="0" snapToObjects="1">
      <p:cViewPr varScale="1">
        <p:scale>
          <a:sx n="83" d="100"/>
          <a:sy n="83" d="100"/>
        </p:scale>
        <p:origin x="1315" y="82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3/5/2019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3/5/2019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790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13 – Problem Solving with Pointers and Arrays</a:t>
            </a:r>
          </a:p>
          <a:p>
            <a:r>
              <a:rPr lang="en-US" sz="2400" b="1" dirty="0">
                <a:latin typeface="+mn-lt"/>
              </a:rPr>
              <a:t>February 28,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5400000" flipV="1">
            <a:off x="-2995617" y="3382118"/>
            <a:ext cx="7127274" cy="36303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Exercise:</a:t>
            </a:r>
          </a:p>
          <a:p>
            <a:pPr algn="r"/>
            <a:r>
              <a:rPr lang="en-US" sz="2400" dirty="0"/>
              <a:t> Implement a function that transpose an </a:t>
            </a:r>
            <a:r>
              <a:rPr lang="en-US" sz="2400" dirty="0">
                <a:solidFill>
                  <a:srgbClr val="FF0000"/>
                </a:solidFill>
              </a:rPr>
              <a:t>n x m </a:t>
            </a:r>
            <a:r>
              <a:rPr lang="en-US" sz="2400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787B-A90F-425E-9251-0DAE4DB8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49" y="0"/>
            <a:ext cx="762995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74700"/>
            <a:ext cx="92456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transpose2(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865C7-A09E-494A-9433-1BC83A79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4" y="2679959"/>
            <a:ext cx="8153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69541"/>
            <a:ext cx="9245600" cy="54451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[ROW][COL],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[COL][ROW]){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Simpler 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22827" y="27994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Exercise: implement a function that transpose an n x 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5139D-E9BA-4DC8-8101-74357E9B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" y="2549762"/>
            <a:ext cx="10058400" cy="257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81DDA-2D33-4B2F-BA1C-76E05053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8" y="5203620"/>
            <a:ext cx="8115300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DEE4-1A83-46B5-81DF-1C82F94E0E22}"/>
              </a:ext>
            </a:extLst>
          </p:cNvPr>
          <p:cNvSpPr txBox="1"/>
          <p:nvPr/>
        </p:nvSpPr>
        <p:spPr>
          <a:xfrm>
            <a:off x="0" y="6214666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Function:</a:t>
            </a:r>
          </a:p>
        </p:txBody>
      </p:sp>
    </p:spTree>
    <p:extLst>
      <p:ext uri="{BB962C8B-B14F-4D97-AF65-F5344CB8AC3E}">
        <p14:creationId xmlns:p14="http://schemas.microsoft.com/office/powerpoint/2010/main" val="6880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Pointer Array &amp; Pointer to an Array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&amp;a[0]; 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a; */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&amp;b[0];	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b;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 = 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};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0" y="4042293"/>
            <a:ext cx="6478508" cy="2926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Search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60500"/>
            <a:ext cx="9245600" cy="482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Search</a:t>
            </a:r>
            <a:r>
              <a:rPr lang="en-US" dirty="0"/>
              <a:t>: search from the beginning of the array until item is found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b="1" dirty="0"/>
              <a:t>Binary Search</a:t>
            </a:r>
            <a:r>
              <a:rPr lang="en-US" dirty="0"/>
              <a:t>: (for </a:t>
            </a:r>
            <a:r>
              <a:rPr lang="en-US" b="1" i="1" u="sng" dirty="0">
                <a:solidFill>
                  <a:srgbClr val="C00000"/>
                </a:solidFill>
              </a:rPr>
              <a:t>sorted</a:t>
            </a:r>
            <a:r>
              <a:rPr lang="en-US" dirty="0"/>
              <a:t> array) </a:t>
            </a:r>
          </a:p>
          <a:p>
            <a:pPr marL="0" indent="0">
              <a:buNone/>
            </a:pPr>
            <a:r>
              <a:rPr lang="en-US" dirty="0"/>
              <a:t>			   1) find the middle of the array and check if it’s the search item; </a:t>
            </a:r>
          </a:p>
          <a:p>
            <a:pPr marL="0" indent="0">
              <a:buNone/>
            </a:pPr>
            <a:r>
              <a:rPr lang="en-US" dirty="0"/>
              <a:t>			   2) search the first half if the search item is smaller than the 					center item, else search the second half; </a:t>
            </a:r>
          </a:p>
          <a:p>
            <a:pPr marL="0" indent="0">
              <a:buNone/>
            </a:pPr>
            <a:r>
              <a:rPr lang="en-US" dirty="0"/>
              <a:t>			   3) repeat step 1 &amp; 2 until search item is found.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267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8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76225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84300"/>
            <a:ext cx="9245600" cy="54229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SIZE 8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binary_search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array[],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item)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72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6E34-298F-4481-929E-A490B644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9" y="0"/>
            <a:ext cx="756034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CEA5B-3D9B-45B2-99E5-F737F05F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80"/>
            <a:ext cx="10058400" cy="6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4"/>
            <a:ext cx="9245600" cy="52546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DE1B-457A-5548-B2E6-B6BC657E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359256"/>
            <a:ext cx="9165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D507D6-C707-4F50-B624-94A38D53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302895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1"/>
            <a:ext cx="9245600" cy="742950"/>
          </a:xfrm>
        </p:spPr>
        <p:txBody>
          <a:bodyPr/>
          <a:lstStyle/>
          <a:p>
            <a:r>
              <a:rPr lang="en-US" sz="2400" b="0" dirty="0"/>
              <a:t>Exercise: implement a function that interchanges two rows of a 5x5 matrix. The functions takes three arguments: pointer to the matrix, row number x and row number 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96290"/>
            <a:ext cx="9245600" cy="50927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#define SIZE 5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void </a:t>
            </a:r>
            <a:r>
              <a:rPr lang="en-US" sz="2000" b="1" dirty="0" err="1">
                <a:latin typeface="Courier" pitchFamily="2" charset="0"/>
              </a:rPr>
              <a:t>row_interchange</a:t>
            </a:r>
            <a:r>
              <a:rPr lang="en-US" sz="2000" b="1" dirty="0">
                <a:latin typeface="Courier" pitchFamily="2" charset="0"/>
              </a:rPr>
              <a:t>(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matrix[SIZE][SIZE],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y){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Note:</a:t>
            </a:r>
          </a:p>
          <a:p>
            <a:pPr lvl="1"/>
            <a:r>
              <a:rPr lang="en-US" sz="2400" dirty="0"/>
              <a:t>2D arrays</a:t>
            </a:r>
          </a:p>
          <a:p>
            <a:pPr lvl="2"/>
            <a:r>
              <a:rPr lang="en-US" sz="2400" dirty="0"/>
              <a:t>&lt;type&gt; &lt;name&gt; [&lt;dim1&gt;][&lt;dim2&gt;];</a:t>
            </a:r>
          </a:p>
          <a:p>
            <a:pPr lvl="2"/>
            <a:r>
              <a:rPr lang="en-US" sz="2400" dirty="0"/>
              <a:t>e.g., int matrix[5][5];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*multi-dimensional array is stored in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  <a:r>
              <a:rPr lang="en-US" dirty="0"/>
              <a:t> order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linear index =  row x (width of row) + col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                  (i.e.  matrix[3][2] = 3*5+2 = 17)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D172E-8AA0-DD43-AECD-2AD854667A77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1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42D4398-F5FD-46D1-8209-5BBACEDB2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-2571719" y="3083633"/>
            <a:ext cx="6356034" cy="463033"/>
          </a:xfrm>
        </p:spPr>
        <p:txBody>
          <a:bodyPr/>
          <a:lstStyle/>
          <a:p>
            <a:r>
              <a:rPr lang="en-US" sz="2000" dirty="0"/>
              <a:t>Exercise: implement a function that performs bubble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E09D8-4718-47E8-8F3C-19BB0C12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97" y="0"/>
            <a:ext cx="8382704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312B1-31F1-4DBF-B73A-D5584F4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8" y="6194068"/>
            <a:ext cx="3805382" cy="15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4. Sorting Algorithms (Insertion Sort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pairs to the left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insertionsort">
            <a:hlinkClick r:id="" action="ppaction://media"/>
            <a:extLst>
              <a:ext uri="{FF2B5EF4-FFF2-40B4-BE49-F238E27FC236}">
                <a16:creationId xmlns:a16="http://schemas.microsoft.com/office/drawing/2014/main" id="{DAC203AA-6275-4BE4-9A56-462796775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309" y="2935288"/>
            <a:ext cx="4876800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F92C0-696A-4BC6-831F-F3535E57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"/>
            <a:ext cx="7572375" cy="712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5" y="5960593"/>
            <a:ext cx="4698181" cy="1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AA7C-7A21-BA49-A8C4-5D78AB0F6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265" y="471055"/>
            <a:ext cx="9245600" cy="186574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Merge_Insertion</a:t>
            </a:r>
            <a:r>
              <a:rPr lang="en-US" b="1" dirty="0"/>
              <a:t> Sort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	1) remove item from array, insert it at the proper location in the 			     sorted part by shifting other items;</a:t>
            </a:r>
          </a:p>
          <a:p>
            <a:pPr marL="0" indent="0">
              <a:buNone/>
            </a:pPr>
            <a:r>
              <a:rPr lang="en-US" dirty="0"/>
              <a:t>			2) repeat this process until the end of array is reach.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165C2-328A-6140-A982-69DD05AC7AAE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3CC48D7-7321-4052-903C-EAC1343F7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86" y="2068367"/>
            <a:ext cx="6919769" cy="41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7A914-EDD2-48B8-A29B-08DD38EC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1" y="120071"/>
            <a:ext cx="8067675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59" y="5754255"/>
            <a:ext cx="5232178" cy="20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67062-F618-448C-86C3-DF4E1B5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550" cy="769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F85C5-63D1-4116-BA5E-60759CFF4E63}"/>
              </a:ext>
            </a:extLst>
          </p:cNvPr>
          <p:cNvSpPr/>
          <p:nvPr/>
        </p:nvSpPr>
        <p:spPr>
          <a:xfrm>
            <a:off x="692727" y="868218"/>
            <a:ext cx="8054109" cy="286327"/>
          </a:xfrm>
          <a:prstGeom prst="rect">
            <a:avLst/>
          </a:prstGeom>
          <a:gradFill>
            <a:gsLst>
              <a:gs pos="59000">
                <a:schemeClr val="bg2"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6D1A1-7068-4498-97E4-E65D7973F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3417455" cy="581891"/>
          </a:xfrm>
        </p:spPr>
        <p:txBody>
          <a:bodyPr/>
          <a:lstStyle/>
          <a:p>
            <a:r>
              <a:rPr lang="en-US" sz="1800" dirty="0"/>
              <a:t>main Function (continue..)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45E9-23DD-48DF-8F56-5512558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02"/>
            <a:ext cx="8162925" cy="283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6763D-22C3-42F2-A88F-C9D39AB0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452"/>
            <a:ext cx="10058400" cy="32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7E7ED-D9D4-40CB-9E31-1F98B7E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/>
          <a:stretch/>
        </p:blipFill>
        <p:spPr>
          <a:xfrm>
            <a:off x="526473" y="736455"/>
            <a:ext cx="8050068" cy="3143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72E1C-1C24-4184-87A8-69176A1E7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400" y="247650"/>
            <a:ext cx="9245600" cy="361950"/>
          </a:xfrm>
        </p:spPr>
        <p:txBody>
          <a:bodyPr/>
          <a:lstStyle/>
          <a:p>
            <a:r>
              <a:rPr lang="en-US" sz="1800" dirty="0"/>
              <a:t>Function without pointer argument: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50CAF-B305-4E79-A5AC-513C89C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41"/>
            <a:ext cx="10058400" cy="38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Pointers &amp; Array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1695"/>
            <a:ext cx="9245600" cy="4826000"/>
          </a:xfrm>
        </p:spPr>
        <p:txBody>
          <a:bodyPr/>
          <a:lstStyle/>
          <a:p>
            <a:r>
              <a:rPr lang="en-US" dirty="0"/>
              <a:t>Reverse an integer array: void </a:t>
            </a:r>
            <a:r>
              <a:rPr lang="en-US" dirty="0" err="1"/>
              <a:t>array_reverse</a:t>
            </a:r>
            <a:r>
              <a:rPr lang="en-US" dirty="0"/>
              <a:t>(int array[], int size);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15EBB-D238-8B49-9F02-D704954C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70555"/>
              </p:ext>
            </p:extLst>
          </p:nvPr>
        </p:nvGraphicFramePr>
        <p:xfrm>
          <a:off x="1442027" y="2080490"/>
          <a:ext cx="2405148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56ECC-1CAE-0042-98E7-06905B15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92902"/>
              </p:ext>
            </p:extLst>
          </p:nvPr>
        </p:nvGraphicFramePr>
        <p:xfrm>
          <a:off x="1442026" y="4085568"/>
          <a:ext cx="3006435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617314346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24A92-EF90-40B6-BF66-EE475707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0"/>
            <a:ext cx="76387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F803B-C0F1-4FBA-9562-CFD80BD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1050347"/>
            <a:ext cx="655320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1290F-345F-4A5E-A011-04B16F35319B}"/>
              </a:ext>
            </a:extLst>
          </p:cNvPr>
          <p:cNvSpPr txBox="1"/>
          <p:nvPr/>
        </p:nvSpPr>
        <p:spPr>
          <a:xfrm>
            <a:off x="249382" y="6567055"/>
            <a:ext cx="964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about reversing a string of unknown size? See the Text, page 445 (code on </a:t>
            </a:r>
            <a:r>
              <a:rPr lang="en-US" b="1" dirty="0" err="1">
                <a:solidFill>
                  <a:srgbClr val="002060"/>
                </a:solidFill>
              </a:rPr>
              <a:t>github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8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Multi-dimensional Arrays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</a:t>
            </a:r>
            <a:r>
              <a:rPr lang="en-US" dirty="0"/>
              <a:t> a [2][3];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memory				index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multi-dimensional array is stored in </a:t>
            </a:r>
            <a:r>
              <a:rPr lang="en-US" b="1" dirty="0">
                <a:solidFill>
                  <a:srgbClr val="C00000"/>
                </a:solidFill>
              </a:rPr>
              <a:t>row-major</a:t>
            </a:r>
            <a:r>
              <a:rPr lang="en-US" dirty="0"/>
              <a:t> order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63800" y="1397000"/>
          <a:ext cx="67056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35300" y="3225800"/>
          <a:ext cx="1676400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DED6-E20B-A04C-B1EF-A41878012C4A}"/>
              </a:ext>
            </a:extLst>
          </p:cNvPr>
          <p:cNvSpPr txBox="1"/>
          <p:nvPr/>
        </p:nvSpPr>
        <p:spPr>
          <a:xfrm>
            <a:off x="5278582" y="36021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534E2-C057-DA4B-947C-2F166B0685E1}"/>
              </a:ext>
            </a:extLst>
          </p:cNvPr>
          <p:cNvSpPr txBox="1"/>
          <p:nvPr/>
        </p:nvSpPr>
        <p:spPr>
          <a:xfrm>
            <a:off x="5294884" y="40036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C6606-1204-E64C-BAA3-A24D70A03DC8}"/>
              </a:ext>
            </a:extLst>
          </p:cNvPr>
          <p:cNvSpPr txBox="1"/>
          <p:nvPr/>
        </p:nvSpPr>
        <p:spPr>
          <a:xfrm>
            <a:off x="5294884" y="43959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B06B-D3B7-FA4E-9E17-34B18EA92707}"/>
              </a:ext>
            </a:extLst>
          </p:cNvPr>
          <p:cNvSpPr txBox="1"/>
          <p:nvPr/>
        </p:nvSpPr>
        <p:spPr>
          <a:xfrm>
            <a:off x="5294884" y="47947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DF9C-C3C8-F04E-BEBF-FD155D14B688}"/>
              </a:ext>
            </a:extLst>
          </p:cNvPr>
          <p:cNvSpPr txBox="1"/>
          <p:nvPr/>
        </p:nvSpPr>
        <p:spPr>
          <a:xfrm>
            <a:off x="5292516" y="52201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1F0F9-70D8-3049-ACFD-1D6E8C23C806}"/>
              </a:ext>
            </a:extLst>
          </p:cNvPr>
          <p:cNvSpPr txBox="1"/>
          <p:nvPr/>
        </p:nvSpPr>
        <p:spPr>
          <a:xfrm>
            <a:off x="5292516" y="56125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003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20453</TotalTime>
  <Words>719</Words>
  <Application>Microsoft Office PowerPoint</Application>
  <PresentationFormat>Custom</PresentationFormat>
  <Paragraphs>222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1384</cp:revision>
  <cp:lastPrinted>2018-03-01T12:18:12Z</cp:lastPrinted>
  <dcterms:created xsi:type="dcterms:W3CDTF">2014-02-04T22:50:07Z</dcterms:created>
  <dcterms:modified xsi:type="dcterms:W3CDTF">2019-03-05T14:00:45Z</dcterms:modified>
</cp:coreProperties>
</file>